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70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7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1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7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9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2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12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1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8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3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9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8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8BDE2-0AE8-48C5-89B1-E6BD5BCBFB9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32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66063" y="5584825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4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5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6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9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0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1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15200" y="46482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2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96200" y="5410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3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029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4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5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47244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1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325" y="6172200"/>
            <a:ext cx="6858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1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5761038"/>
            <a:ext cx="10668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1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6173788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1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0960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20" descr="j031805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6735">
            <a:off x="3810000" y="4724400"/>
            <a:ext cx="6794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21" descr="j031805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02527">
            <a:off x="4443413" y="4800600"/>
            <a:ext cx="8905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3" name="Picture 22" descr="17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52724">
            <a:off x="6096000" y="3886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23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4958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5" name="Picture 24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6" name="Picture 25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7" name="Picture 26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486400"/>
            <a:ext cx="152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27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9" name="Picture 28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0" name="Picture 2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1" name="Picture 30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2" name="Picture 31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006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3" name="Picture 32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4" name="Picture 33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5" name="Picture 34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6" name="Picture 3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7" name="Picture 3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181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8" name="Picture 3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340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9" name="Picture 3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0" name="Picture 39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1" name="Picture 40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2" name="Picture 4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0386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3" name="Picture 42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5517">
            <a:off x="7391400" y="43434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3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70357">
            <a:off x="762001" y="44196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4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724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6" name="Picture 45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935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7" name="Picture 46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0292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8" name="Picture 47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4724400" y="4953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9" name="Picture 48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796223">
            <a:off x="1947863" y="4605337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0" name="Picture 49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6629400" y="3429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1" name="Picture 50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2" name="Picture 51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32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3" name="Picture 52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6769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4" name="Picture 53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72200" y="4953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5" name="Picture 54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562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6" name="Picture 56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7" name="Picture 57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04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8" name="Picture 58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0" y="49530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9" name="Picture 59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0" name="Picture 60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31" name="Group 61"/>
          <p:cNvGrpSpPr>
            <a:grpSpLocks/>
          </p:cNvGrpSpPr>
          <p:nvPr/>
        </p:nvGrpSpPr>
        <p:grpSpPr bwMode="auto">
          <a:xfrm>
            <a:off x="4800600" y="4648200"/>
            <a:ext cx="1905000" cy="2209800"/>
            <a:chOff x="-216" y="3820"/>
            <a:chExt cx="648" cy="281"/>
          </a:xfrm>
        </p:grpSpPr>
        <p:pic>
          <p:nvPicPr>
            <p:cNvPr id="3169" name="Picture 62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0" name="Picture 63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1" name="Picture 64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132" name="Picture 6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791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3" name="Picture 6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4" name="Picture 6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5" name="Picture 68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766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6" name="Picture 6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37" name="Group 70"/>
          <p:cNvGrpSpPr>
            <a:grpSpLocks/>
          </p:cNvGrpSpPr>
          <p:nvPr/>
        </p:nvGrpSpPr>
        <p:grpSpPr bwMode="auto">
          <a:xfrm>
            <a:off x="3505200" y="4648200"/>
            <a:ext cx="1905000" cy="2209800"/>
            <a:chOff x="-216" y="3820"/>
            <a:chExt cx="648" cy="281"/>
          </a:xfrm>
        </p:grpSpPr>
        <p:pic>
          <p:nvPicPr>
            <p:cNvPr id="3166" name="Picture 71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67" name="Picture 72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68" name="Picture 73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138" name="Picture 74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7912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9" name="Picture 75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95130">
            <a:off x="4038600" y="4114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0" name="Picture 76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819223">
            <a:off x="1" y="50292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1" name="Picture 77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5257800" y="4495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2" name="Picture 78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43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3" name="Picture 79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267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4" name="Picture 80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76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5" name="Picture 81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6" name="Picture 82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4102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7" name="Picture 83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410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8" name="Picture 84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95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9" name="Picture 85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105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0" name="Picture 86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1" name="Picture 87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2" name="Picture 88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8006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3" name="Picture 89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4" name="Picture 90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482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5" name="Picture 91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14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6" name="Picture 92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8006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7" name="Picture 93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72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8" name="Picture 94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8768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9" name="Picture 95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648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0" name="Picture 96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864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1" name="Picture 97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2" name="Picture 98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8288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3" name="Picture 99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64" name="WordArt 101"/>
          <p:cNvSpPr>
            <a:spLocks noChangeArrowheads="1" noChangeShapeType="1" noTextEdit="1"/>
          </p:cNvSpPr>
          <p:nvPr/>
        </p:nvSpPr>
        <p:spPr bwMode="auto">
          <a:xfrm>
            <a:off x="381000" y="2362200"/>
            <a:ext cx="8362950" cy="1295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vi-VN" sz="4000" kern="1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Chào mừng quý thầy cô </a:t>
            </a:r>
          </a:p>
          <a:p>
            <a:pPr algn="ctr"/>
            <a:r>
              <a:rPr lang="vi-VN" sz="4000" kern="1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về thăm lớp</a:t>
            </a:r>
            <a:endParaRPr lang="en-US" sz="4000" kern="10">
              <a:ln w="9525">
                <a:solidFill>
                  <a:srgbClr val="6600CC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165" name="Text Box 102"/>
          <p:cNvSpPr txBox="1">
            <a:spLocks noChangeArrowheads="1"/>
          </p:cNvSpPr>
          <p:nvPr/>
        </p:nvSpPr>
        <p:spPr bwMode="auto">
          <a:xfrm>
            <a:off x="1981200" y="3048000"/>
            <a:ext cx="4854575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800000"/>
                </a:solidFill>
                <a:latin typeface="Times New Roman" pitchFamily="18" charset="0"/>
              </a:rPr>
              <a:t>PHÂN MÔN</a:t>
            </a:r>
            <a:r>
              <a:rPr lang="en-US" sz="3200" b="1" dirty="0">
                <a:solidFill>
                  <a:srgbClr val="800000"/>
                </a:solidFill>
                <a:latin typeface="Times New Roman" pitchFamily="18" charset="0"/>
              </a:rPr>
              <a:t>:</a:t>
            </a:r>
            <a:r>
              <a:rPr lang="en-US" b="1" dirty="0">
                <a:solidFill>
                  <a:srgbClr val="800000"/>
                </a:solidFill>
                <a:latin typeface="Arial" charset="0"/>
              </a:rPr>
              <a:t> </a:t>
            </a:r>
            <a:r>
              <a:rPr lang="en-US" sz="3200" b="1" dirty="0" smtClean="0">
                <a:solidFill>
                  <a:srgbClr val="800000"/>
                </a:solidFill>
                <a:latin typeface="Times New Roman" pitchFamily="18" charset="0"/>
              </a:rPr>
              <a:t>CHÍNH TẢ</a:t>
            </a:r>
            <a:endParaRPr lang="en-US" sz="32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0791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4570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57693" y="1219200"/>
            <a:ext cx="8657907" cy="3429000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cha (cha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trà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trà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  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xát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chao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chao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tráo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tráo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cháo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cháo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30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alt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altLang="en-US" sz="6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4"/>
          <p:cNvSpPr>
            <a:spLocks noGrp="1" noChangeArrowheads="1"/>
          </p:cNvSpPr>
          <p:nvPr>
            <p:ph idx="1"/>
          </p:nvPr>
        </p:nvSpPr>
        <p:spPr>
          <a:xfrm>
            <a:off x="967152" y="1600200"/>
            <a:ext cx="7719647" cy="4525963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-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pPr marL="0" indent="0">
              <a:buNone/>
            </a:pPr>
            <a:r>
              <a:rPr lang="en-US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alt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ngã</a:t>
            </a:r>
            <a:endParaRPr lang="en-US" alt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endParaRPr lang="en-US" altLang="en-US" sz="3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1" indent="0" eaLnBrk="1" hangingPunct="1">
              <a:buFont typeface="Wingdings 3" pitchFamily="18" charset="2"/>
              <a:buNone/>
            </a:pP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1" hangingPunct="1">
              <a:buFont typeface="Wingdings 3" pitchFamily="18" charset="2"/>
              <a:buNone/>
            </a:pP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r/d/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v 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/d</a:t>
            </a: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307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FLOWERS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4800600"/>
            <a:ext cx="11049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WordArt 7"/>
          <p:cNvSpPr>
            <a:spLocks noChangeArrowheads="1" noChangeShapeType="1" noTextEdit="1"/>
          </p:cNvSpPr>
          <p:nvPr/>
        </p:nvSpPr>
        <p:spPr bwMode="auto">
          <a:xfrm>
            <a:off x="1752600" y="1219200"/>
            <a:ext cx="5867400" cy="14478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Chân thành cảm ơn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48" name="WordArt 8"/>
          <p:cNvSpPr>
            <a:spLocks noChangeArrowheads="1" noChangeShapeType="1" noTextEdit="1"/>
          </p:cNvSpPr>
          <p:nvPr/>
        </p:nvSpPr>
        <p:spPr bwMode="auto">
          <a:xfrm>
            <a:off x="914400" y="3048000"/>
            <a:ext cx="7315200" cy="1595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thầy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cô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giáo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và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em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sinh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6149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52800" y="3962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24600" y="609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90600" y="7620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66800" y="5105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172200" y="22098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2133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781800" y="3581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38100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81400" y="609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10000" y="5181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999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altLang="en-US" sz="6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584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1601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-3810000" y="1645293"/>
            <a:ext cx="1481133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Buôn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Chư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Lênh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đón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3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914400"/>
            <a:ext cx="8229600" cy="1295400"/>
          </a:xfrm>
        </p:spPr>
        <p:txBody>
          <a:bodyPr/>
          <a:lstStyle/>
          <a:p>
            <a:pPr algn="ctr" eaLnBrk="1" hangingPunct="1"/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endParaRPr lang="en-US" alt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761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0" y="835025"/>
            <a:ext cx="9144000" cy="4422775"/>
          </a:xfrm>
        </p:spPr>
        <p:txBody>
          <a:bodyPr>
            <a:noAutofit/>
          </a:bodyPr>
          <a:lstStyle/>
          <a:p>
            <a:pPr marL="0" indent="0" algn="just" eaLnBrk="1" hangingPunct="1">
              <a:lnSpc>
                <a:spcPct val="110000"/>
              </a:lnSpc>
              <a:buFont typeface="Wingdings 3" pitchFamily="18" charset="2"/>
              <a:buNone/>
            </a:pPr>
            <a:r>
              <a:rPr lang="en-US" alt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gùi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nhà.Mọi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phăng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phắc.Y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đập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lồng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ngực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Quỳ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gối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to,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”. Y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bỗng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reo to:</a:t>
            </a:r>
          </a:p>
          <a:p>
            <a:pPr marL="0" indent="0" algn="just" eaLnBrk="1" hangingPunct="1">
              <a:lnSpc>
                <a:spcPct val="110000"/>
              </a:lnSpc>
              <a:buFont typeface="Wingdings 3" pitchFamily="18" charset="2"/>
              <a:buNone/>
            </a:pP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kìa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kìa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0" indent="0" algn="just" eaLnBrk="1" hangingPunct="1">
              <a:lnSpc>
                <a:spcPct val="110000"/>
              </a:lnSpc>
              <a:buFont typeface="Wingdings 3" pitchFamily="18" charset="2"/>
              <a:buNone/>
            </a:pPr>
            <a:r>
              <a:rPr lang="en-US" alt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A,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pic>
        <p:nvPicPr>
          <p:cNvPr id="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811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71600"/>
            <a:ext cx="8229600" cy="11430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7000"/>
            <a:ext cx="7391400" cy="4525963"/>
          </a:xfrm>
        </p:spPr>
        <p:txBody>
          <a:bodyPr/>
          <a:lstStyle/>
          <a:p>
            <a:pPr marL="0" indent="0" algn="just" eaLnBrk="1" hangingPunct="1">
              <a:buFont typeface="Wingdings 3" pitchFamily="18" charset="2"/>
              <a:buNone/>
            </a:pP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Tây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92" y="762000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812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endParaRPr lang="en-US" altLang="en-US" sz="3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71600"/>
            <a:ext cx="6577013" cy="4594225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hăng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phắc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uỳ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ồng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ngực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56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43498"/>
            <a:ext cx="8229600" cy="2057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alt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914400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793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7391400" cy="2544763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alt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hay </a:t>
            </a:r>
            <a:r>
              <a:rPr lang="en-US" alt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ch.</a:t>
            </a:r>
            <a:r>
              <a:rPr lang="en-US" alt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M: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chao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chao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liệng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altLang="en-US" sz="3600" dirty="0" smtClean="0">
              <a:solidFill>
                <a:srgbClr val="002060"/>
              </a:solidFill>
            </a:endParaRP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746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 - &amp;quot;Ôn bài cũ&amp;quot;&quot;/&gt;&lt;property id=&quot;20307&quot; value=&quot;258&quot;/&gt;&lt;/object&gt;&lt;object type=&quot;3&quot; unique_id=&quot;10005&quot;&gt;&lt;property id=&quot;20148&quot; value=&quot;5&quot;/&gt;&lt;property id=&quot;20300&quot; value=&quot;Slide 3 - &amp;quot;    Chính tả (Nghe - viết)&amp;quot;&quot;/&gt;&lt;property id=&quot;20307&quot; value=&quot;259&quot;/&gt;&lt;/object&gt;&lt;object type=&quot;3&quot; unique_id=&quot;10006&quot;&gt;&lt;property id=&quot;20148&quot; value=&quot;5&quot;/&gt;&lt;property id=&quot;20300&quot; value=&quot;Slide 4 - &amp;quot;Hướng dẫn học sinh nghe – viết&amp;quot;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1&quot;/&gt;&lt;/object&gt;&lt;object type=&quot;3&quot; unique_id=&quot;10008&quot;&gt;&lt;property id=&quot;20148&quot; value=&quot;5&quot;/&gt;&lt;property id=&quot;20300&quot; value=&quot;Slide 6 - &amp;quot;   Đoạn văn cho em biết điều gì?&amp;quot;&quot;/&gt;&lt;property id=&quot;20307&quot; value=&quot;262&quot;/&gt;&lt;/object&gt;&lt;object type=&quot;3&quot; unique_id=&quot;10009&quot;&gt;&lt;property id=&quot;20148&quot; value=&quot;5&quot;/&gt;&lt;property id=&quot;20300&quot; value=&quot;Slide 7 - &amp;quot;Tìm các từ khó, dễ lẫn khi viết&amp;quot;&quot;/&gt;&lt;property id=&quot;20307&quot; value=&quot;263&quot;/&gt;&lt;/object&gt;&lt;object type=&quot;3&quot; unique_id=&quot;10010&quot;&gt;&lt;property id=&quot;20148&quot; value=&quot;5&quot;/&gt;&lt;property id=&quot;20300&quot; value=&quot;Slide 8 - &amp;quot;Hướng dẫn học sinh làm bài tập&amp;quot;&quot;/&gt;&lt;property id=&quot;20307&quot; value=&quot;264&quot;/&gt;&lt;/object&gt;&lt;object type=&quot;3&quot; unique_id=&quot;10011&quot;&gt;&lt;property id=&quot;20148&quot; value=&quot;5&quot;/&gt;&lt;property id=&quot;20300&quot; value=&quot;Slide 9 - &amp;quot; Bài tập 2:  Tìm những tiếng có nghĩa: a) Chỉ khác nhau ở âm đầu tr hay ch. M: trao (trao đổi) – chao (chao liệng) &quot;/&gt;&lt;property id=&quot;20307&quot; value=&quot;265&quot;/&gt;&lt;/object&gt;&lt;object type=&quot;3&quot; unique_id=&quot;10012&quot;&gt;&lt;property id=&quot;20148&quot; value=&quot;5&quot;/&gt;&lt;property id=&quot;20300&quot; value=&quot;Slide 10 - &amp;quot;tra (tra ngô)        - cha (cha mẹ) trà (uống trà)      -  chà (chà xát) trao (trao cho)    - chao (chao cánh) trà&quot;/&gt;&lt;property id=&quot;20307&quot; value=&quot;266&quot;/&gt;&lt;/object&gt;&lt;object type=&quot;3&quot; unique_id=&quot;10015&quot;&gt;&lt;property id=&quot;20148&quot; value=&quot;5&quot;/&gt;&lt;property id=&quot;20300&quot; value=&quot;Slide 11 - &amp;quot;Dặn dò&amp;quot;&quot;/&gt;&lt;property id=&quot;20307&quot; value=&quot;269&quot;/&gt;&lt;/object&gt;&lt;object type=&quot;3&quot; unique_id=&quot;10016&quot;&gt;&lt;property id=&quot;20148&quot; value=&quot;5&quot;/&gt;&lt;property id=&quot;20300&quot; value=&quot;Slide 12&quot;/&gt;&lt;property id=&quot;20307&quot; value=&quot;270&quot;/&gt;&lt;/object&gt;&lt;/object&gt;&lt;object type=&quot;8&quot; unique_id=&quot;1003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253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Ôn bài cũ</vt:lpstr>
      <vt:lpstr>    Chính tả (Nghe - viết)</vt:lpstr>
      <vt:lpstr>Hướng dẫn học sinh nghe – viết</vt:lpstr>
      <vt:lpstr>PowerPoint Presentation</vt:lpstr>
      <vt:lpstr>   Đoạn văn cho em biết điều gì?</vt:lpstr>
      <vt:lpstr>Tìm các từ khó, dễ lẫn khi viết</vt:lpstr>
      <vt:lpstr>Hướng dẫn học sinh làm bài tập</vt:lpstr>
      <vt:lpstr> Bài tập 2:  Tìm những tiếng có nghĩa: a) Chỉ khác nhau ở âm đầu tr hay ch. M: trao (trao đổi) – chao (chao liệng) </vt:lpstr>
      <vt:lpstr>tra (tra ngô)        - cha (cha mẹ) trà (uống trà)      -  chà (chà xát) trao (trao cho)    - chao (chao cánh) trào (dâng trào)  -  chào (chào hỏi) tráo (đánh tráo)  -  cháo (bát cháo) tro (tro bếp)        -  cho (cho quà) </vt:lpstr>
      <vt:lpstr>Dặn dò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THAMB</cp:lastModifiedBy>
  <cp:revision>28</cp:revision>
  <dcterms:created xsi:type="dcterms:W3CDTF">2016-11-16T09:05:23Z</dcterms:created>
  <dcterms:modified xsi:type="dcterms:W3CDTF">2016-11-29T05:23:09Z</dcterms:modified>
</cp:coreProperties>
</file>